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66" r:id="rId5"/>
    <p:sldId id="265" r:id="rId6"/>
    <p:sldId id="259" r:id="rId7"/>
    <p:sldId id="270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AB29-3B69-48B5-8166-F6F071501999}" type="datetimeFigureOut">
              <a:rPr lang="es-AR" smtClean="0"/>
              <a:pPr/>
              <a:t>10/06/2020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ED56-7AFB-4890-A793-A1AFB596344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8se3NJ2bfSg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isfun.com/geometry/polygons.html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s://www.khanacademy.org/math/basic-geo/basic-geometry-shapes/basic-geo-properties-shapes/a/polygons-re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4139952" cy="1008112"/>
          </a:xfrm>
        </p:spPr>
        <p:txBody>
          <a:bodyPr>
            <a:normAutofit/>
          </a:bodyPr>
          <a:lstStyle/>
          <a:p>
            <a:r>
              <a:rPr lang="es-AR" sz="4800" dirty="0" smtClean="0">
                <a:solidFill>
                  <a:srgbClr val="002060"/>
                </a:solidFill>
              </a:rPr>
              <a:t>POLYGONS</a:t>
            </a:r>
            <a:endParaRPr lang="es-AR" sz="4800" dirty="0">
              <a:solidFill>
                <a:srgbClr val="002060"/>
              </a:solidFill>
            </a:endParaRPr>
          </a:p>
        </p:txBody>
      </p:sp>
      <p:pic>
        <p:nvPicPr>
          <p:cNvPr id="4" name="3 Imagen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36712"/>
            <a:ext cx="6768752" cy="2412268"/>
          </a:xfrm>
          <a:prstGeom prst="rect">
            <a:avLst/>
          </a:prstGeom>
        </p:spPr>
      </p:pic>
      <p:pic>
        <p:nvPicPr>
          <p:cNvPr id="6" name="5 Imagen" descr="obligato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927547" cy="927547"/>
          </a:xfrm>
          <a:prstGeom prst="rect">
            <a:avLst/>
          </a:prstGeom>
        </p:spPr>
      </p:pic>
      <p:pic>
        <p:nvPicPr>
          <p:cNvPr id="5122" name="Picture 2" descr="Polygons - BrainPOP Jr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284984"/>
            <a:ext cx="4320480" cy="331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If the interior angle of a regular polygon exceeds its exterior ..."/>
          <p:cNvPicPr>
            <a:picLocks noChangeAspect="1" noChangeArrowheads="1"/>
          </p:cNvPicPr>
          <p:nvPr/>
        </p:nvPicPr>
        <p:blipFill>
          <a:blip r:embed="rId2" cstate="print"/>
          <a:srcRect r="8790" b="14755"/>
          <a:stretch>
            <a:fillRect/>
          </a:stretch>
        </p:blipFill>
        <p:spPr bwMode="auto">
          <a:xfrm>
            <a:off x="179512" y="1340767"/>
            <a:ext cx="5760640" cy="42096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4" name="3 Conector recto"/>
          <p:cNvCxnSpPr/>
          <p:nvPr/>
        </p:nvCxnSpPr>
        <p:spPr>
          <a:xfrm>
            <a:off x="1691680" y="2852936"/>
            <a:ext cx="172819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491880" y="1916832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67544" y="4766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180° - exterior </a:t>
            </a:r>
            <a:r>
              <a:rPr lang="es-AR" dirty="0" err="1" smtClean="0"/>
              <a:t>angle</a:t>
            </a:r>
            <a:endParaRPr lang="es-AR" dirty="0" smtClean="0"/>
          </a:p>
          <a:p>
            <a:r>
              <a:rPr lang="es-AR" dirty="0" smtClean="0"/>
              <a:t>180- 72= 108°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404664"/>
            <a:ext cx="8568952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HOW TO CALCULATE THE </a:t>
            </a:r>
            <a:r>
              <a:rPr lang="es-A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INTERIOR</a:t>
            </a:r>
            <a:r>
              <a:rPr lang="es-AR" b="1" dirty="0" smtClean="0"/>
              <a:t> AND </a:t>
            </a:r>
            <a:r>
              <a:rPr lang="es-A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EXTERIOR</a:t>
            </a:r>
            <a:r>
              <a:rPr lang="es-AR" b="1" dirty="0" smtClean="0"/>
              <a:t> ANGLES OF </a:t>
            </a:r>
          </a:p>
          <a:p>
            <a:pPr algn="ctr"/>
            <a:r>
              <a:rPr lang="es-AR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REGULAR</a:t>
            </a:r>
            <a:r>
              <a:rPr lang="es-AR" b="1" dirty="0" smtClean="0"/>
              <a:t> POLYGONS</a:t>
            </a:r>
            <a:endParaRPr lang="es-AR" b="1" dirty="0"/>
          </a:p>
        </p:txBody>
      </p:sp>
      <p:sp>
        <p:nvSpPr>
          <p:cNvPr id="19458" name="AutoShape 2" descr="How to Calculate the Sum of Interior Angles: 8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460" name="AutoShape 4" descr="How to Calculate the Sum of Interior Angles: 8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462" name="AutoShape 6" descr="How to Calculate the Sum of Interior Angles: 8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464" name="AutoShape 8" descr="How to Calculate the Sum of Interior Angles: 8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466" name="AutoShape 10" descr="Image titled Calculate the Sum of Interior Angles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468" name="AutoShape 12" descr="Image titled Calculate the Sum of Interior Angles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9470" name="Picture 14" descr="Free checked paper Images, Pictures, and Royalty-Free Stock Photo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2420888"/>
            <a:ext cx="7261025" cy="4248472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1979712" y="3717033"/>
            <a:ext cx="4896544" cy="95410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800" dirty="0" err="1" smtClean="0">
                <a:latin typeface="Segoe Print" pitchFamily="2" charset="0"/>
              </a:rPr>
              <a:t>Int</a:t>
            </a:r>
            <a:r>
              <a:rPr lang="es-AR" sz="2800" dirty="0" smtClean="0">
                <a:latin typeface="Segoe Print" pitchFamily="2" charset="0"/>
              </a:rPr>
              <a:t>. </a:t>
            </a:r>
            <a:r>
              <a:rPr lang="es-AR" sz="2800" dirty="0" err="1" smtClean="0">
                <a:latin typeface="Segoe Print" pitchFamily="2" charset="0"/>
              </a:rPr>
              <a:t>angle</a:t>
            </a:r>
            <a:r>
              <a:rPr lang="es-AR" sz="2800" dirty="0" smtClean="0">
                <a:latin typeface="Segoe Print" pitchFamily="2" charset="0"/>
              </a:rPr>
              <a:t> = </a:t>
            </a:r>
            <a:r>
              <a:rPr lang="es-AR" sz="2800" u="sng" dirty="0" smtClean="0">
                <a:latin typeface="Segoe Print" pitchFamily="2" charset="0"/>
              </a:rPr>
              <a:t>(</a:t>
            </a:r>
            <a:r>
              <a:rPr lang="es-AR" sz="2800" u="sng" dirty="0" smtClean="0">
                <a:solidFill>
                  <a:srgbClr val="FF0000"/>
                </a:solidFill>
                <a:latin typeface="Segoe Print" pitchFamily="2" charset="0"/>
              </a:rPr>
              <a:t>n</a:t>
            </a:r>
            <a:r>
              <a:rPr lang="es-AR" sz="2800" u="sng" dirty="0" smtClean="0">
                <a:latin typeface="Segoe Print" pitchFamily="2" charset="0"/>
              </a:rPr>
              <a:t>-2) * 180</a:t>
            </a:r>
          </a:p>
          <a:p>
            <a:r>
              <a:rPr lang="es-AR" sz="2800" dirty="0" smtClean="0">
                <a:latin typeface="Segoe Print" pitchFamily="2" charset="0"/>
              </a:rPr>
              <a:t>                       </a:t>
            </a:r>
            <a:r>
              <a:rPr lang="es-AR" sz="2800" dirty="0" smtClean="0">
                <a:solidFill>
                  <a:srgbClr val="FF0000"/>
                </a:solidFill>
                <a:latin typeface="Segoe Print" pitchFamily="2" charset="0"/>
              </a:rPr>
              <a:t>n</a:t>
            </a:r>
            <a:endParaRPr lang="es-AR" sz="28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9474" name="Picture 18" descr="If the interior angle of a regular polygon exceeds its exterior ..."/>
          <p:cNvPicPr>
            <a:picLocks noChangeAspect="1" noChangeArrowheads="1"/>
          </p:cNvPicPr>
          <p:nvPr/>
        </p:nvPicPr>
        <p:blipFill>
          <a:blip r:embed="rId3" cstate="print"/>
          <a:srcRect r="8790" b="14755"/>
          <a:stretch>
            <a:fillRect/>
          </a:stretch>
        </p:blipFill>
        <p:spPr bwMode="auto">
          <a:xfrm>
            <a:off x="179512" y="1340767"/>
            <a:ext cx="2088232" cy="15260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6" name="15 CuadroTexto"/>
          <p:cNvSpPr txBox="1"/>
          <p:nvPr/>
        </p:nvSpPr>
        <p:spPr>
          <a:xfrm>
            <a:off x="2915816" y="1412776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 regular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polygons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all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interior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angles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measure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same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all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exterior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angles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measure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same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all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sides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measure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same</a:t>
            </a:r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AR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619672" y="285293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Aharoni" pitchFamily="2" charset="-79"/>
                <a:cs typeface="Aharoni" pitchFamily="2" charset="-79"/>
              </a:rPr>
              <a:t>Formula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calculate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interior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angles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of a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polygon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where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sz="2800" dirty="0" smtClean="0">
                <a:solidFill>
                  <a:srgbClr val="FF0000"/>
                </a:solidFill>
                <a:latin typeface="Segoe Print" pitchFamily="2" charset="0"/>
                <a:cs typeface="Aharoni" pitchFamily="2" charset="-79"/>
              </a:rPr>
              <a:t>n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number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sides</a:t>
            </a:r>
            <a:endParaRPr lang="es-A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23 Cheurón"/>
          <p:cNvSpPr/>
          <p:nvPr/>
        </p:nvSpPr>
        <p:spPr>
          <a:xfrm>
            <a:off x="971600" y="4941168"/>
            <a:ext cx="504056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691680" y="48691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Aharoni" pitchFamily="2" charset="-79"/>
                <a:cs typeface="Aharoni" pitchFamily="2" charset="-79"/>
              </a:rPr>
              <a:t>As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you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can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see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figure,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interior and exterior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angles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are </a:t>
            </a: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SUPPLEMENTARY…SO …</a:t>
            </a:r>
            <a:endParaRPr lang="es-AR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30 Cheurón"/>
          <p:cNvSpPr/>
          <p:nvPr/>
        </p:nvSpPr>
        <p:spPr>
          <a:xfrm>
            <a:off x="971600" y="2996952"/>
            <a:ext cx="504056" cy="57606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691680" y="6021288"/>
            <a:ext cx="5544616" cy="52322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800" dirty="0" smtClean="0">
                <a:latin typeface="Segoe Print" pitchFamily="2" charset="0"/>
              </a:rPr>
              <a:t>Ext. </a:t>
            </a:r>
            <a:r>
              <a:rPr lang="es-AR" sz="2800" dirty="0" err="1" smtClean="0">
                <a:latin typeface="Segoe Print" pitchFamily="2" charset="0"/>
              </a:rPr>
              <a:t>angle</a:t>
            </a:r>
            <a:r>
              <a:rPr lang="es-AR" sz="2800" dirty="0" smtClean="0">
                <a:latin typeface="Segoe Print" pitchFamily="2" charset="0"/>
              </a:rPr>
              <a:t> = 180°- </a:t>
            </a:r>
            <a:r>
              <a:rPr lang="es-AR" sz="2800" dirty="0" err="1" smtClean="0">
                <a:latin typeface="Segoe Print" pitchFamily="2" charset="0"/>
              </a:rPr>
              <a:t>Int</a:t>
            </a:r>
            <a:r>
              <a:rPr lang="es-AR" sz="2800" dirty="0" smtClean="0">
                <a:latin typeface="Segoe Print" pitchFamily="2" charset="0"/>
              </a:rPr>
              <a:t>. </a:t>
            </a:r>
            <a:r>
              <a:rPr lang="es-AR" sz="2800" dirty="0" err="1" smtClean="0">
                <a:latin typeface="Segoe Print" pitchFamily="2" charset="0"/>
              </a:rPr>
              <a:t>angle</a:t>
            </a:r>
            <a:r>
              <a:rPr lang="es-AR" sz="2800" dirty="0" smtClean="0">
                <a:latin typeface="Segoe Print" pitchFamily="2" charset="0"/>
              </a:rPr>
              <a:t> </a:t>
            </a:r>
            <a:endParaRPr lang="es-AR" sz="2800" dirty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4" descr="Free checked paper Images, Pictures, and Royalty-Free Stock Photo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9493" cy="691522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835696" y="69269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</a:t>
            </a:r>
            <a:r>
              <a:rPr lang="es-AR" sz="2000" u="sng" dirty="0" smtClean="0">
                <a:latin typeface="Segoe Print" pitchFamily="2" charset="0"/>
              </a:rPr>
              <a:t>(</a:t>
            </a:r>
            <a:r>
              <a:rPr lang="es-AR" sz="2000" u="sng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r>
              <a:rPr lang="es-AR" sz="2000" u="sng" dirty="0" smtClean="0">
                <a:latin typeface="Segoe Print" pitchFamily="2" charset="0"/>
              </a:rPr>
              <a:t>-2) * 180</a:t>
            </a:r>
          </a:p>
          <a:p>
            <a:r>
              <a:rPr lang="es-AR" sz="2000" dirty="0" smtClean="0">
                <a:latin typeface="Segoe Print" pitchFamily="2" charset="0"/>
              </a:rPr>
              <a:t>                      </a:t>
            </a:r>
            <a:r>
              <a:rPr lang="es-AR" sz="2000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35696" y="141277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</a:t>
            </a:r>
            <a:r>
              <a:rPr lang="es-AR" sz="2000" u="sng" dirty="0" smtClean="0">
                <a:latin typeface="Segoe Print" pitchFamily="2" charset="0"/>
              </a:rPr>
              <a:t>(1) * 180</a:t>
            </a:r>
            <a:r>
              <a:rPr lang="es-AR" sz="2000" dirty="0" smtClean="0">
                <a:latin typeface="Segoe Print" pitchFamily="2" charset="0"/>
              </a:rPr>
              <a:t> = </a:t>
            </a:r>
            <a:r>
              <a:rPr lang="es-AR" sz="2000" u="sng" dirty="0" smtClean="0">
                <a:latin typeface="Segoe Print" pitchFamily="2" charset="0"/>
              </a:rPr>
              <a:t>180</a:t>
            </a:r>
            <a:r>
              <a:rPr lang="es-AR" sz="2000" dirty="0" smtClean="0">
                <a:latin typeface="Segoe Print" pitchFamily="2" charset="0"/>
              </a:rPr>
              <a:t> = 60°</a:t>
            </a:r>
            <a:endParaRPr lang="es-AR" sz="2000" u="sng" dirty="0" smtClean="0">
              <a:latin typeface="Segoe Print" pitchFamily="2" charset="0"/>
            </a:endParaRPr>
          </a:p>
          <a:p>
            <a:r>
              <a:rPr lang="es-AR" sz="2000" dirty="0" smtClean="0">
                <a:latin typeface="Segoe Print" pitchFamily="2" charset="0"/>
              </a:rPr>
              <a:t>                   </a:t>
            </a:r>
            <a:r>
              <a:rPr lang="es-AR" sz="2000" dirty="0" smtClean="0">
                <a:solidFill>
                  <a:srgbClr val="FF0000"/>
                </a:solidFill>
                <a:latin typeface="Segoe Print" pitchFamily="2" charset="0"/>
              </a:rPr>
              <a:t>3            3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2132856"/>
            <a:ext cx="230425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60°                 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2" descr="Archivo:Red triangle with thick white border.svg - Wikipedia, la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971804" cy="864096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>
            <a:off x="1187624" y="9087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907704" y="2636912"/>
            <a:ext cx="44644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dirty="0" smtClean="0">
                <a:latin typeface="Segoe Print" pitchFamily="2" charset="0"/>
              </a:rPr>
              <a:t>Ext.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180° - 60° = 120°                 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8" name="Picture 6" descr="Pentagon Shape fre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1008112" cy="1008112"/>
          </a:xfrm>
          <a:prstGeom prst="rect">
            <a:avLst/>
          </a:prstGeom>
          <a:noFill/>
        </p:spPr>
      </p:pic>
      <p:cxnSp>
        <p:nvCxnSpPr>
          <p:cNvPr id="9" name="8 Conector recto de flecha"/>
          <p:cNvCxnSpPr/>
          <p:nvPr/>
        </p:nvCxnSpPr>
        <p:spPr>
          <a:xfrm>
            <a:off x="1331640" y="40050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051720" y="364502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</a:t>
            </a:r>
            <a:r>
              <a:rPr lang="es-AR" sz="2000" u="sng" dirty="0" smtClean="0">
                <a:latin typeface="Segoe Print" pitchFamily="2" charset="0"/>
              </a:rPr>
              <a:t>(</a:t>
            </a:r>
            <a:r>
              <a:rPr lang="es-AR" sz="2000" u="sng" dirty="0" smtClean="0">
                <a:solidFill>
                  <a:srgbClr val="FF0000"/>
                </a:solidFill>
                <a:latin typeface="Segoe Print" pitchFamily="2" charset="0"/>
              </a:rPr>
              <a:t>5</a:t>
            </a:r>
            <a:r>
              <a:rPr lang="es-AR" sz="2000" u="sng" dirty="0" smtClean="0">
                <a:latin typeface="Segoe Print" pitchFamily="2" charset="0"/>
              </a:rPr>
              <a:t>-2) * 180</a:t>
            </a:r>
          </a:p>
          <a:p>
            <a:r>
              <a:rPr lang="es-AR" sz="2000" dirty="0" smtClean="0">
                <a:latin typeface="Segoe Print" pitchFamily="2" charset="0"/>
              </a:rPr>
              <a:t>                      </a:t>
            </a:r>
            <a:r>
              <a:rPr lang="es-AR" sz="2000" dirty="0" smtClean="0">
                <a:solidFill>
                  <a:srgbClr val="FF0000"/>
                </a:solidFill>
                <a:latin typeface="Segoe Print" pitchFamily="2" charset="0"/>
              </a:rPr>
              <a:t>5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123728" y="443711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</a:t>
            </a:r>
            <a:r>
              <a:rPr lang="es-AR" sz="2000" u="sng" dirty="0" smtClean="0">
                <a:latin typeface="Segoe Print" pitchFamily="2" charset="0"/>
              </a:rPr>
              <a:t>(3) * 180</a:t>
            </a:r>
            <a:r>
              <a:rPr lang="es-AR" sz="2000" dirty="0" smtClean="0">
                <a:latin typeface="Segoe Print" pitchFamily="2" charset="0"/>
              </a:rPr>
              <a:t> =  = </a:t>
            </a:r>
            <a:r>
              <a:rPr lang="es-AR" sz="2000" u="sng" dirty="0" smtClean="0">
                <a:latin typeface="Segoe Print" pitchFamily="2" charset="0"/>
              </a:rPr>
              <a:t>540° </a:t>
            </a:r>
            <a:r>
              <a:rPr lang="es-AR" sz="2000" dirty="0" smtClean="0">
                <a:latin typeface="Segoe Print" pitchFamily="2" charset="0"/>
              </a:rPr>
              <a:t>= 108°</a:t>
            </a:r>
            <a:endParaRPr lang="es-AR" sz="2000" u="sng" dirty="0" smtClean="0">
              <a:latin typeface="Segoe Print" pitchFamily="2" charset="0"/>
            </a:endParaRPr>
          </a:p>
          <a:p>
            <a:r>
              <a:rPr lang="es-AR" sz="2000" dirty="0" smtClean="0">
                <a:latin typeface="Segoe Print" pitchFamily="2" charset="0"/>
              </a:rPr>
              <a:t>                   </a:t>
            </a:r>
            <a:r>
              <a:rPr lang="es-AR" sz="2000" dirty="0" smtClean="0">
                <a:solidFill>
                  <a:srgbClr val="FF0000"/>
                </a:solidFill>
                <a:latin typeface="Segoe Print" pitchFamily="2" charset="0"/>
              </a:rPr>
              <a:t>5                5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95736" y="5373216"/>
            <a:ext cx="26642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dirty="0" err="1" smtClean="0">
                <a:latin typeface="Segoe Print" pitchFamily="2" charset="0"/>
              </a:rPr>
              <a:t>Int</a:t>
            </a:r>
            <a:r>
              <a:rPr lang="es-AR" sz="2000" dirty="0" smtClean="0">
                <a:latin typeface="Segoe Print" pitchFamily="2" charset="0"/>
              </a:rPr>
              <a:t>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108°                 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95736" y="5949280"/>
            <a:ext cx="489654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dirty="0" smtClean="0">
                <a:latin typeface="Segoe Print" pitchFamily="2" charset="0"/>
              </a:rPr>
              <a:t>Ext. </a:t>
            </a:r>
            <a:r>
              <a:rPr lang="es-AR" sz="2000" dirty="0" err="1" smtClean="0">
                <a:latin typeface="Segoe Print" pitchFamily="2" charset="0"/>
              </a:rPr>
              <a:t>angle</a:t>
            </a:r>
            <a:r>
              <a:rPr lang="es-AR" sz="2000" dirty="0" smtClean="0">
                <a:latin typeface="Segoe Print" pitchFamily="2" charset="0"/>
              </a:rPr>
              <a:t> = 180° - 108° = 72°                 </a:t>
            </a:r>
            <a:endParaRPr lang="es-A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228184" y="260648"/>
            <a:ext cx="18722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haroni" pitchFamily="2" charset="-79"/>
                <a:cs typeface="Aharoni" pitchFamily="2" charset="-79"/>
              </a:rPr>
              <a:t>EXAMPLES</a:t>
            </a:r>
            <a:endParaRPr lang="es-AR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668344" y="1628800"/>
            <a:ext cx="9361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/>
              <a:t>HELP?</a:t>
            </a:r>
            <a:endParaRPr lang="es-AR" b="1" dirty="0"/>
          </a:p>
        </p:txBody>
      </p:sp>
      <p:sp>
        <p:nvSpPr>
          <p:cNvPr id="21" name="20 Rectángulo"/>
          <p:cNvSpPr/>
          <p:nvPr/>
        </p:nvSpPr>
        <p:spPr>
          <a:xfrm>
            <a:off x="7596336" y="2132856"/>
            <a:ext cx="133164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dirty="0" smtClean="0">
                <a:hlinkClick r:id="rId5"/>
              </a:rPr>
              <a:t>https://www.youtube.com/watch?v=8se3NJ2bfSg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31640" y="260648"/>
            <a:ext cx="7596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Aharoni" pitchFamily="2" charset="-79"/>
                <a:cs typeface="Aharoni" pitchFamily="2" charset="-79"/>
              </a:rPr>
              <a:t>Complete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HIGHLIGHTED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columns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. Use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formula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calculate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interior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and </a:t>
            </a:r>
            <a:r>
              <a:rPr lang="es-A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exterior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angles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each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REGULAR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shape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Write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operations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folder so I can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see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dirty="0" err="1" smtClean="0">
                <a:latin typeface="Aharoni" pitchFamily="2" charset="-79"/>
                <a:cs typeface="Aharoni" pitchFamily="2" charset="-79"/>
              </a:rPr>
              <a:t>them</a:t>
            </a:r>
            <a:r>
              <a:rPr lang="es-AR" dirty="0" smtClean="0">
                <a:latin typeface="Aharoni" pitchFamily="2" charset="-79"/>
                <a:cs typeface="Aharoni" pitchFamily="2" charset="-79"/>
              </a:rPr>
              <a:t>.</a:t>
            </a:r>
            <a:endParaRPr lang="es-AR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Download Free png Free Maths Symbols, Download Free Clip Art, Fre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008112" cy="9881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3" y="1556792"/>
          <a:ext cx="8640958" cy="48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7"/>
                <a:gridCol w="1440160"/>
                <a:gridCol w="1080120"/>
                <a:gridCol w="1728192"/>
                <a:gridCol w="1584176"/>
                <a:gridCol w="16561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NUMBER OF SIDES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NAME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CENTRAL ANGLE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INTERIOR ANGLES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 OF INTERIOR ANGLES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EXTERIOR</a:t>
                      </a:r>
                      <a:r>
                        <a:rPr lang="es-A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A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ANGLES</a:t>
                      </a:r>
                      <a:endParaRPr lang="es-AR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Equilateral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triangle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120°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60°</a:t>
                      </a:r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180°</a:t>
                      </a:r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120°</a:t>
                      </a:r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Square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90°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360°</a:t>
                      </a:r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Pentagon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108°</a:t>
                      </a:r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540°</a:t>
                      </a:r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8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23528" y="332656"/>
            <a:ext cx="22322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FINAL WORK</a:t>
            </a:r>
            <a:endParaRPr lang="es-AR" sz="2400" b="1" dirty="0"/>
          </a:p>
        </p:txBody>
      </p:sp>
      <p:pic>
        <p:nvPicPr>
          <p:cNvPr id="10" name="9 Imagen" descr="bull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808906" cy="517897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1043608" y="119675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DRAW A POLYGON (</a:t>
            </a:r>
            <a:r>
              <a:rPr lang="es-AR" dirty="0" err="1" smtClean="0"/>
              <a:t>except</a:t>
            </a:r>
            <a:r>
              <a:rPr lang="es-AR" dirty="0" smtClean="0"/>
              <a:t> a </a:t>
            </a:r>
            <a:r>
              <a:rPr lang="es-AR" dirty="0" err="1" smtClean="0"/>
              <a:t>pentagon</a:t>
            </a:r>
            <a:r>
              <a:rPr lang="es-AR" dirty="0" smtClean="0"/>
              <a:t>) USING A PAIR OF COMPASSES AND A PROTRACTOR</a:t>
            </a:r>
            <a:endParaRPr lang="es-AR" dirty="0"/>
          </a:p>
        </p:txBody>
      </p:sp>
      <p:pic>
        <p:nvPicPr>
          <p:cNvPr id="12" name="11 Imagen" descr="bull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808906" cy="517897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1043608" y="184482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NAME THE PARTS AND CALCULATE THE CENTRAL, INTERIOR AND EXTERIOR ANGLES</a:t>
            </a:r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51520" y="2492896"/>
            <a:ext cx="16561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Aharoni" pitchFamily="2" charset="-79"/>
                <a:cs typeface="Aharoni" pitchFamily="2" charset="-79"/>
              </a:rPr>
              <a:t>EXAMPLE</a:t>
            </a:r>
            <a:endParaRPr lang="es-AR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" name="Picture 2" descr="Parts of a polygon – GeoGebra"/>
          <p:cNvPicPr>
            <a:picLocks noChangeAspect="1" noChangeArrowheads="1"/>
          </p:cNvPicPr>
          <p:nvPr/>
        </p:nvPicPr>
        <p:blipFill>
          <a:blip r:embed="rId3" cstate="print"/>
          <a:srcRect l="6758" r="12868"/>
          <a:stretch>
            <a:fillRect/>
          </a:stretch>
        </p:blipFill>
        <p:spPr bwMode="auto">
          <a:xfrm>
            <a:off x="1835696" y="2852936"/>
            <a:ext cx="5688632" cy="3725124"/>
          </a:xfrm>
          <a:prstGeom prst="rect">
            <a:avLst/>
          </a:prstGeom>
          <a:noFill/>
        </p:spPr>
      </p:pic>
      <p:cxnSp>
        <p:nvCxnSpPr>
          <p:cNvPr id="21" name="20 Conector recto"/>
          <p:cNvCxnSpPr/>
          <p:nvPr/>
        </p:nvCxnSpPr>
        <p:spPr>
          <a:xfrm>
            <a:off x="5148064" y="3789040"/>
            <a:ext cx="1" cy="112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5148064" y="4653136"/>
            <a:ext cx="1224136" cy="366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rco"/>
          <p:cNvSpPr/>
          <p:nvPr/>
        </p:nvSpPr>
        <p:spPr>
          <a:xfrm>
            <a:off x="4788024" y="4581128"/>
            <a:ext cx="715224" cy="61049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4" name="23 Conector recto de flecha"/>
          <p:cNvCxnSpPr/>
          <p:nvPr/>
        </p:nvCxnSpPr>
        <p:spPr>
          <a:xfrm flipH="1">
            <a:off x="5436096" y="3933056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300192" y="350100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latin typeface="Arial" pitchFamily="34" charset="0"/>
                <a:cs typeface="Arial" pitchFamily="34" charset="0"/>
              </a:rPr>
              <a:t>Central </a:t>
            </a:r>
            <a:r>
              <a:rPr lang="es-AR" sz="1600" b="1" dirty="0" err="1" smtClean="0">
                <a:latin typeface="Arial" pitchFamily="34" charset="0"/>
                <a:cs typeface="Arial" pitchFamily="34" charset="0"/>
              </a:rPr>
              <a:t>Angle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25 Imagen" descr="red d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941168"/>
            <a:ext cx="168970" cy="168970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1763688" y="3501008"/>
            <a:ext cx="21602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/>
              <a:t>Interior </a:t>
            </a:r>
            <a:r>
              <a:rPr lang="es-AR" b="1" dirty="0" err="1" smtClean="0"/>
              <a:t>angle</a:t>
            </a:r>
            <a:r>
              <a:rPr lang="es-AR" b="1" dirty="0" smtClean="0"/>
              <a:t>: 108°</a:t>
            </a:r>
            <a:endParaRPr lang="es-AR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403648" y="5013176"/>
            <a:ext cx="21602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/>
              <a:t>Exterior </a:t>
            </a:r>
            <a:r>
              <a:rPr lang="es-AR" b="1" dirty="0" err="1" smtClean="0"/>
              <a:t>angle</a:t>
            </a:r>
            <a:r>
              <a:rPr lang="es-AR" b="1" dirty="0" smtClean="0"/>
              <a:t>: 72°</a:t>
            </a:r>
            <a:endParaRPr lang="es-AR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300192" y="3501008"/>
            <a:ext cx="21602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/>
              <a:t>Central </a:t>
            </a:r>
            <a:r>
              <a:rPr lang="es-AR" b="1" dirty="0" err="1" smtClean="0"/>
              <a:t>angle</a:t>
            </a:r>
            <a:r>
              <a:rPr lang="es-AR" b="1" dirty="0" smtClean="0"/>
              <a:t>: 72°</a:t>
            </a:r>
            <a:endParaRPr lang="es-AR" b="1" dirty="0"/>
          </a:p>
        </p:txBody>
      </p:sp>
      <p:sp>
        <p:nvSpPr>
          <p:cNvPr id="31" name="30 Conector"/>
          <p:cNvSpPr/>
          <p:nvPr/>
        </p:nvSpPr>
        <p:spPr>
          <a:xfrm>
            <a:off x="3851920" y="3789040"/>
            <a:ext cx="2592288" cy="2520280"/>
          </a:xfrm>
          <a:prstGeom prst="flowChartConnector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76470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/>
              <a:t>If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you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want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to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learn</a:t>
            </a:r>
            <a:r>
              <a:rPr lang="es-AR" sz="2000" b="1" dirty="0" smtClean="0"/>
              <a:t> more and </a:t>
            </a:r>
            <a:r>
              <a:rPr lang="es-AR" sz="2000" b="1" dirty="0" err="1" smtClean="0"/>
              <a:t>have</a:t>
            </a:r>
            <a:r>
              <a:rPr lang="es-AR" sz="2000" b="1" dirty="0" smtClean="0"/>
              <a:t> more </a:t>
            </a:r>
            <a:r>
              <a:rPr lang="es-AR" sz="2000" b="1" dirty="0" err="1" smtClean="0"/>
              <a:t>practice</a:t>
            </a:r>
            <a:r>
              <a:rPr lang="es-AR" sz="2000" b="1" dirty="0" smtClean="0"/>
              <a:t>, </a:t>
            </a:r>
            <a:r>
              <a:rPr lang="es-AR" sz="2000" b="1" dirty="0" err="1" smtClean="0"/>
              <a:t>you</a:t>
            </a:r>
            <a:r>
              <a:rPr lang="es-AR" sz="2000" b="1" dirty="0" smtClean="0"/>
              <a:t> can </a:t>
            </a:r>
            <a:r>
              <a:rPr lang="es-AR" sz="2000" b="1" dirty="0" err="1" smtClean="0"/>
              <a:t>visit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these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sites</a:t>
            </a:r>
            <a:r>
              <a:rPr lang="es-AR" sz="2000" b="1" dirty="0" smtClean="0"/>
              <a:t>.</a:t>
            </a:r>
            <a:endParaRPr lang="es-AR" sz="2000" b="1" dirty="0"/>
          </a:p>
        </p:txBody>
      </p:sp>
      <p:pic>
        <p:nvPicPr>
          <p:cNvPr id="3" name="2 Imagen" descr="INTERACTI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62525" cy="1296144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187624" y="191683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hlinkClick r:id="rId3"/>
              </a:rPr>
              <a:t>https://www.mathsisfun.com/geometry/polygons.html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>
                <a:hlinkClick r:id="rId4"/>
              </a:rPr>
              <a:t>https://www.khanacademy.org/math/basic-geo/basic-geometry-shapes/basic-geo-properties-shapes/a/polygons-review</a:t>
            </a: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5" name="4 Imagen" descr="bye emoj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14875">
            <a:off x="6404569" y="4651778"/>
            <a:ext cx="2483768" cy="1884029"/>
          </a:xfrm>
          <a:prstGeom prst="rect">
            <a:avLst/>
          </a:prstGeom>
        </p:spPr>
      </p:pic>
      <p:pic>
        <p:nvPicPr>
          <p:cNvPr id="6" name="5 Imagen" descr="interseting emoj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5301208"/>
            <a:ext cx="1656184" cy="82809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23728" y="544522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Once </a:t>
            </a:r>
            <a:r>
              <a:rPr lang="es-AR" sz="2000" b="1" dirty="0" err="1" smtClean="0"/>
              <a:t>your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work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is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ready</a:t>
            </a:r>
            <a:r>
              <a:rPr lang="es-AR" sz="2000" b="1" dirty="0" smtClean="0"/>
              <a:t>, </a:t>
            </a:r>
            <a:r>
              <a:rPr lang="es-AR" sz="2000" b="1" dirty="0" err="1" smtClean="0"/>
              <a:t>send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it</a:t>
            </a:r>
            <a:r>
              <a:rPr lang="es-AR" sz="2000" b="1" dirty="0" smtClean="0"/>
              <a:t> </a:t>
            </a:r>
            <a:r>
              <a:rPr lang="es-AR" sz="2000" b="1" dirty="0" smtClean="0">
                <a:solidFill>
                  <a:srgbClr val="00B050"/>
                </a:solidFill>
              </a:rPr>
              <a:t>ltovar@spatricio.com.ar</a:t>
            </a:r>
            <a:endParaRPr lang="es-AR" sz="2000" b="1" dirty="0">
              <a:solidFill>
                <a:srgbClr val="00B050"/>
              </a:solidFill>
            </a:endParaRPr>
          </a:p>
        </p:txBody>
      </p:sp>
      <p:pic>
        <p:nvPicPr>
          <p:cNvPr id="8" name="7 Imagen" descr="think emoj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3933056"/>
            <a:ext cx="927546" cy="92754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63688" y="400506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 smtClean="0"/>
              <a:t>Questions</a:t>
            </a:r>
            <a:r>
              <a:rPr lang="es-AR" sz="2000" b="1" dirty="0" smtClean="0"/>
              <a:t>? </a:t>
            </a:r>
            <a:r>
              <a:rPr lang="es-AR" sz="2000" b="1" dirty="0" err="1" smtClean="0"/>
              <a:t>You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don´t</a:t>
            </a:r>
            <a:r>
              <a:rPr lang="es-AR" sz="2000" b="1" dirty="0" smtClean="0"/>
              <a:t> </a:t>
            </a:r>
            <a:r>
              <a:rPr lang="es-AR" sz="2000" b="1" dirty="0" err="1" smtClean="0"/>
              <a:t>understand</a:t>
            </a:r>
            <a:r>
              <a:rPr lang="es-AR" sz="2000" b="1" dirty="0" smtClean="0"/>
              <a:t>? </a:t>
            </a:r>
            <a:r>
              <a:rPr lang="es-AR" sz="2000" b="1" dirty="0" err="1" smtClean="0"/>
              <a:t>Contact</a:t>
            </a:r>
            <a:r>
              <a:rPr lang="es-AR" sz="2000" b="1" dirty="0" smtClean="0"/>
              <a:t> me at   </a:t>
            </a:r>
            <a:r>
              <a:rPr lang="es-AR" sz="2000" b="1" dirty="0" smtClean="0">
                <a:solidFill>
                  <a:srgbClr val="00B050"/>
                </a:solidFill>
              </a:rPr>
              <a:t>ltovar@spatricio.com.ar</a:t>
            </a:r>
            <a:endParaRPr lang="es-AR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364</Words>
  <Application>Microsoft Office PowerPoint</Application>
  <PresentationFormat>Presentación en pantalla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Cristian</dc:creator>
  <cp:lastModifiedBy>Cristian</cp:lastModifiedBy>
  <cp:revision>57</cp:revision>
  <dcterms:created xsi:type="dcterms:W3CDTF">2020-05-21T12:48:51Z</dcterms:created>
  <dcterms:modified xsi:type="dcterms:W3CDTF">2020-06-10T16:34:37Z</dcterms:modified>
</cp:coreProperties>
</file>